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64" r:id="rId3"/>
    <p:sldId id="301" r:id="rId4"/>
    <p:sldId id="297" r:id="rId5"/>
    <p:sldId id="303" r:id="rId6"/>
    <p:sldId id="302" r:id="rId7"/>
    <p:sldId id="299" r:id="rId8"/>
    <p:sldId id="304" r:id="rId9"/>
    <p:sldId id="317" r:id="rId10"/>
    <p:sldId id="307" r:id="rId11"/>
    <p:sldId id="308" r:id="rId12"/>
    <p:sldId id="311" r:id="rId13"/>
    <p:sldId id="312" r:id="rId14"/>
    <p:sldId id="313" r:id="rId15"/>
    <p:sldId id="314" r:id="rId16"/>
    <p:sldId id="315" r:id="rId17"/>
    <p:sldId id="309" r:id="rId18"/>
    <p:sldId id="266" r:id="rId19"/>
    <p:sldId id="310" r:id="rId20"/>
    <p:sldId id="316" r:id="rId21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pos="121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1FF"/>
    <a:srgbClr val="CDE1F0"/>
    <a:srgbClr val="F8CE7F"/>
    <a:srgbClr val="255075"/>
    <a:srgbClr val="B1C6FB"/>
    <a:srgbClr val="7ABCFC"/>
    <a:srgbClr val="1C3E62"/>
    <a:srgbClr val="EF5253"/>
    <a:srgbClr val="5789EA"/>
    <a:srgbClr val="1489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7" autoAdjust="0"/>
    <p:restoredTop sz="99540" autoAdjust="0"/>
  </p:normalViewPr>
  <p:slideViewPr>
    <p:cSldViewPr snapToObjects="1">
      <p:cViewPr>
        <p:scale>
          <a:sx n="75" d="100"/>
          <a:sy n="75" d="100"/>
        </p:scale>
        <p:origin x="-3888" y="-1968"/>
      </p:cViewPr>
      <p:guideLst>
        <p:guide orient="horz" pos="1977"/>
        <p:guide orient="horz" pos="3589"/>
        <p:guide orient="horz" pos="209"/>
        <p:guide orient="horz" pos="708"/>
        <p:guide orient="horz" pos="752"/>
        <p:guide orient="horz" pos="1115"/>
        <p:guide orient="horz" pos="1070"/>
        <p:guide orient="horz" pos="1523"/>
        <p:guide orient="horz" pos="2024"/>
        <p:guide orient="horz" pos="2433"/>
        <p:guide orient="horz" pos="2478"/>
        <p:guide orient="horz" pos="2886"/>
        <p:guide orient="horz" pos="3339"/>
        <p:guide orient="horz" pos="2931"/>
        <p:guide orient="horz" pos="3385"/>
        <p:guide orient="horz" pos="3770"/>
        <p:guide orient="horz" pos="1568"/>
        <p:guide pos="2389"/>
        <p:guide pos="7156"/>
        <p:guide pos="7559"/>
        <p:guide pos="1889"/>
        <p:guide pos="7107"/>
        <p:guide pos="6154"/>
        <p:guide pos="5655"/>
        <p:guide pos="4204"/>
        <p:guide pos="3749"/>
        <p:guide pos="530"/>
        <p:guide pos="1436"/>
        <p:guide pos="2797"/>
        <p:guide pos="3251"/>
        <p:guide pos="4702"/>
        <p:guide pos="5156"/>
        <p:guide pos="6653"/>
        <p:guide pos="983"/>
        <p:guide pos="121"/>
        <p:guide pos="575"/>
        <p:guide pos="1029"/>
        <p:guide pos="1483"/>
        <p:guide pos="2345"/>
        <p:guide pos="2391"/>
        <p:guide pos="2845"/>
        <p:guide pos="3299"/>
        <p:guide pos="3798"/>
        <p:guide pos="4252"/>
        <p:guide pos="4751"/>
        <p:guide pos="5205"/>
        <p:guide pos="5704"/>
        <p:guide pos="6203"/>
        <p:guide pos="6702"/>
        <p:guide pos="1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A3DFB-69E0-C340-B747-C1A53D81E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B5D34E-AA79-9F43-BA08-922CC980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1FA3F7-3C13-1145-957E-9EFFBBEF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571FB6-B497-2C49-863F-F6FF5151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9ADE30-4862-0944-BB6B-EF41484C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533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CFCE78-D7FD-D445-9BC6-5EB56081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CE661BF-E3CC-1E4A-AEDD-FB74ADDD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73AD49-3A0A-2E45-ABA2-5D9D7BF1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3E72AD-62EC-9748-9F91-F1A4A40D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387BBD-CB42-0643-A4E6-1A7611E3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59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70ADDBE-3405-6041-B8A5-48F295934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1DC298-D766-DC41-8FB2-557C252D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53C71A-E99A-E348-B001-027E04C1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2CDDAA-19FA-9142-B1C3-C282582E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1AA4B2-43ED-EB49-8C2F-47672E0A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13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432607-C64D-CC44-AF5A-8737F70A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D06CF3-91BA-7E46-8997-B80491A53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6122AA-BD41-E44E-8684-37106715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2F908F-3160-3A42-A9EF-29D3C490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5064FD-386B-7944-92F8-CF28025E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43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B9C20-BD08-0045-AE81-58891D2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3E5B841-8F0E-5446-AB24-93DDE76EA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2142F9-1892-1D40-B549-C8EEFABE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0F07EC-8613-BF41-9CF3-2DAC112E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8CB5E0-6FAB-8E40-BD19-6F20EBEF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04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900F7F-3B5A-604D-993D-90828179D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6FFD21-3604-6642-8BC6-227432C57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EF9AC2-E256-004E-B3A6-86AD9A9DE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C8DDF1-E49E-B94C-8E4D-117FA576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F7940A-ADA5-DC46-B388-A1C83E39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C8B095-CC29-6745-A8B5-787B85C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00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D083F-C7D8-5D49-B69A-404A7F98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9C973F-6FE5-E74B-B719-BC461CF12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449C31-EB9B-1A42-A75B-5016A88DA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F399F96-4824-7840-B628-CC258923D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99AED0C-6264-4E43-AF23-B8D316D2E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541BBB8-84A3-2F4D-A6AD-8870A50C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7C1D345-E5FA-2345-ABAC-D140DCEF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2489317-AACA-B846-9BB8-F01CA8E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86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7383E7-878D-7B47-84A1-8888D4FA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BD13BC6-E2DC-914F-B015-085732CF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0A77D71-2D98-5947-8B7B-1B4E87C1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1429876-9CB0-F141-B5EA-F2B1495C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00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E753AF-2341-F748-A051-301DCF1B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4393C7D-8E9B-7C44-A520-C30A6127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3DB5B1-8DBB-8647-8246-0B5799B2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40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5CC4B8-3DCE-1A46-9D84-7D59960B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7253DA-5E5D-D445-87E4-C2441509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C0C91BF-62A4-9B40-9177-DCE75DEB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FAB78B-0D98-364C-9B79-E12CF913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981594-F9EB-514C-A008-5C3DE358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795483-90C5-5F41-815E-E523D2BA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57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12236-A9C8-1441-88AF-209963A1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344A5DF-FEDC-D54E-8202-EECCBF64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1AE58F-6057-0048-8A66-6440CF2E2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A2F716-6BCB-BD45-AE9A-39CF99BE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0AB19A-C876-A344-8FCF-0772AF32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E993FBD-180A-F543-B6B4-DE47F147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9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03A36-EC75-2C4C-BDF7-EE303E42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0180E7-EF90-5143-8342-CD767EAEF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04B9D1-799C-3841-B400-80D9D5E6F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C7779-82F2-FC47-BA0A-B908CE96E5FC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7CCC76-1FBB-3348-9298-3091A8EE2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A2B416-F3B9-C04F-8CF0-0C9D98C57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CC33-2CC3-A54C-998B-9BF29D9C5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88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newreg.ru/" TargetMode="External"/><Relationship Id="rId7" Type="http://schemas.openxmlformats.org/officeDocument/2006/relationships/hyperlink" Target="https://t.me/newregr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vk.com/newregru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A0EDA4-0A03-6E41-A077-EE4CC3EBE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-27384"/>
            <a:ext cx="12189630" cy="6885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1D78239-D724-0E40-8484-B9A7464CD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24" y="4329115"/>
            <a:ext cx="2808312" cy="1104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683765" y="400754"/>
            <a:ext cx="781292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base"/>
            <a:r>
              <a:rPr lang="ru-RU" sz="3200" b="1" dirty="0" smtClean="0">
                <a:solidFill>
                  <a:schemeClr val="tx2"/>
                </a:solidFill>
              </a:rPr>
              <a:t>Особенности регистрации выпусков акций</a:t>
            </a:r>
          </a:p>
          <a:p>
            <a:pPr algn="r" fontAlgn="base"/>
            <a:r>
              <a:rPr lang="ru-RU" sz="2800" b="1" dirty="0" smtClean="0">
                <a:solidFill>
                  <a:schemeClr val="tx2"/>
                </a:solidFill>
              </a:rPr>
              <a:t>регистрирующей организацией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1089894" y="754698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srgbClr val="58595A"/>
                </a:solidFill>
                <a:latin typeface="PT Sans Caption"/>
                <a:cs typeface="PT Sans Caption"/>
              </a:rPr>
              <a:t>Москва </a:t>
            </a:r>
            <a:r>
              <a:rPr lang="ru-RU" sz="1400" dirty="0" smtClean="0">
                <a:solidFill>
                  <a:srgbClr val="58595A"/>
                </a:solidFill>
                <a:latin typeface="PT Sans Caption"/>
                <a:cs typeface="PT Sans Caption"/>
              </a:rPr>
              <a:t>2024</a:t>
            </a:r>
            <a:endParaRPr lang="ru-RU" sz="1400" dirty="0">
              <a:solidFill>
                <a:srgbClr val="58595A"/>
              </a:solidFill>
              <a:latin typeface="PT Sans Caption"/>
              <a:cs typeface="PT Sans Captio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5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93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64" y="1628770"/>
            <a:ext cx="11521472" cy="41365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5. Инвестор </a:t>
            </a:r>
            <a:r>
              <a:rPr lang="ru-RU" dirty="0" smtClean="0">
                <a:solidFill>
                  <a:schemeClr val="tx2"/>
                </a:solidFill>
              </a:rPr>
              <a:t>регистрируется на инвестиционной платформе, с использованием которой предполагается размещение акций Эмитента.</a:t>
            </a:r>
          </a:p>
          <a:p>
            <a:pPr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smtClean="0">
                <a:solidFill>
                  <a:schemeClr val="tx2"/>
                </a:solidFill>
              </a:rPr>
              <a:t>личном кабинете Инвестора размещается </a:t>
            </a:r>
            <a:r>
              <a:rPr lang="ru-RU" b="1" dirty="0" smtClean="0">
                <a:solidFill>
                  <a:schemeClr val="tx2"/>
                </a:solidFill>
              </a:rPr>
              <a:t>закрытое инвестиционное предложение Эмитента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Инвестор перечисляет денежные средства на номинальный счет оператора инвестиционной платформы. Принятие закрытого инвестиционного предложения инвесторами с помощью </a:t>
            </a:r>
            <a:r>
              <a:rPr lang="ru-RU" b="1" dirty="0" smtClean="0">
                <a:solidFill>
                  <a:schemeClr val="tx2"/>
                </a:solidFill>
              </a:rPr>
              <a:t>технических средств инвестиционной платформы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Перечисление денежных средств инвесторов на расчетный счёт </a:t>
            </a:r>
            <a:r>
              <a:rPr lang="ru-RU" dirty="0" smtClean="0">
                <a:solidFill>
                  <a:schemeClr val="tx2"/>
                </a:solidFill>
              </a:rPr>
              <a:t>акционерного </a:t>
            </a:r>
            <a:r>
              <a:rPr lang="ru-RU" dirty="0" err="1" smtClean="0">
                <a:solidFill>
                  <a:schemeClr val="tx2"/>
                </a:solidFill>
              </a:rPr>
              <a:t>обществас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номинального счета </a:t>
            </a:r>
            <a:r>
              <a:rPr lang="ru-RU" dirty="0" smtClean="0">
                <a:solidFill>
                  <a:schemeClr val="tx2"/>
                </a:solidFill>
              </a:rPr>
              <a:t>оператора инвестиционной платформы.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Регистрация выпуска (дополнительного выпуска) акций непубличного акционерного общества, размещаемого путем закрытой подписки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с использованием инвестиционной платформы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287" y="3710432"/>
            <a:ext cx="11161426" cy="9787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«Период охлаждения»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Инвестор, принявший инвестиционное предложение, в течение 5 рабочих дней со дня его принятия, вправе отказаться от заключения договора инвестирования.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Регистрация выпуска (дополнительного выпуска) акций непубличного акционерного общества, размещаемого путем закрытой подписки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с использованием инвестиционной платформы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264" y="4222853"/>
            <a:ext cx="11521471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8. Регистрация изменений в устав </a:t>
            </a:r>
            <a:r>
              <a:rPr lang="ru-RU" dirty="0" smtClean="0">
                <a:solidFill>
                  <a:schemeClr val="tx2"/>
                </a:solidFill>
              </a:rPr>
              <a:t>акционерного общества, </a:t>
            </a:r>
            <a:r>
              <a:rPr lang="ru-RU" dirty="0" smtClean="0">
                <a:solidFill>
                  <a:schemeClr val="tx2"/>
                </a:solidFill>
              </a:rPr>
              <a:t>связанных с увеличением уставного капитала путем размещения дополнительных акций и уменьшением объявленных акций.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2921256"/>
            <a:ext cx="11521471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7. Направление регистратором </a:t>
            </a:r>
            <a:r>
              <a:rPr lang="ru-RU" dirty="0" smtClean="0">
                <a:solidFill>
                  <a:schemeClr val="tx2"/>
                </a:solidFill>
              </a:rPr>
              <a:t>акционерного общества </a:t>
            </a:r>
            <a:r>
              <a:rPr lang="ru-RU" b="1" dirty="0" smtClean="0">
                <a:solidFill>
                  <a:schemeClr val="tx2"/>
                </a:solidFill>
              </a:rPr>
              <a:t>уведомления </a:t>
            </a:r>
            <a:r>
              <a:rPr lang="ru-RU" b="1" dirty="0" smtClean="0">
                <a:solidFill>
                  <a:schemeClr val="tx2"/>
                </a:solidFill>
              </a:rPr>
              <a:t>об итогах выпуска ценных бумаг </a:t>
            </a:r>
            <a:r>
              <a:rPr lang="ru-RU" dirty="0" smtClean="0">
                <a:solidFill>
                  <a:schemeClr val="tx2"/>
                </a:solidFill>
              </a:rPr>
              <a:t>в Банк России.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265" y="1628770"/>
            <a:ext cx="11521471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6. Направление регистратору распоряжений эмитента о совершении операций по переводу оплаченных акций выпуска (дополнительного выпуска) на лицевые счета инвесторов.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Отличия от регистрации через Банк России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4" y="1988816"/>
            <a:ext cx="558071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За государственную регистрацию выпуска (доп. выпуска) ценных бумаг, размещаемых путем подписки, государственная пошлина уплачивается </a:t>
            </a:r>
            <a:r>
              <a:rPr lang="ru-RU" b="1" dirty="0" smtClean="0">
                <a:solidFill>
                  <a:schemeClr val="tx2"/>
                </a:solidFill>
              </a:rPr>
              <a:t>в размере 0,2% от номинальной суммы выпуска (дополнительного выпуска), но не более 200 000 рублей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>
                <a:solidFill>
                  <a:schemeClr val="tx2"/>
                </a:solidFill>
              </a:rPr>
              <a:t>абз</a:t>
            </a:r>
            <a:r>
              <a:rPr lang="ru-RU" dirty="0" smtClean="0">
                <a:solidFill>
                  <a:schemeClr val="tx2"/>
                </a:solidFill>
              </a:rPr>
              <a:t>. 2 </a:t>
            </a:r>
            <a:r>
              <a:rPr lang="ru-RU" dirty="0" err="1" smtClean="0">
                <a:solidFill>
                  <a:schemeClr val="tx2"/>
                </a:solidFill>
              </a:rPr>
              <a:t>пп</a:t>
            </a:r>
            <a:r>
              <a:rPr lang="ru-RU" dirty="0" smtClean="0">
                <a:solidFill>
                  <a:schemeClr val="tx2"/>
                </a:solidFill>
              </a:rPr>
              <a:t>. 53 п. 1 ст. 333.33 НК РФ).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За регистрацию отчета об итогах выпуска (дополнительного выпуска) акций – </a:t>
            </a:r>
            <a:r>
              <a:rPr lang="ru-RU" b="1" dirty="0" smtClean="0">
                <a:solidFill>
                  <a:schemeClr val="tx2"/>
                </a:solidFill>
              </a:rPr>
              <a:t>35 000 рублей</a:t>
            </a:r>
            <a:r>
              <a:rPr lang="ru-RU" dirty="0" smtClean="0">
                <a:solidFill>
                  <a:schemeClr val="tx2"/>
                </a:solidFill>
              </a:rPr>
              <a:t> (</a:t>
            </a:r>
            <a:r>
              <a:rPr lang="ru-RU" dirty="0" err="1" smtClean="0">
                <a:solidFill>
                  <a:schemeClr val="tx2"/>
                </a:solidFill>
              </a:rPr>
              <a:t>абз</a:t>
            </a:r>
            <a:r>
              <a:rPr lang="ru-RU" dirty="0" smtClean="0">
                <a:solidFill>
                  <a:schemeClr val="tx2"/>
                </a:solidFill>
              </a:rPr>
              <a:t>. 4 </a:t>
            </a:r>
            <a:r>
              <a:rPr lang="ru-RU" dirty="0" err="1" smtClean="0">
                <a:solidFill>
                  <a:schemeClr val="tx2"/>
                </a:solidFill>
              </a:rPr>
              <a:t>пп</a:t>
            </a:r>
            <a:r>
              <a:rPr lang="ru-RU" dirty="0" smtClean="0">
                <a:solidFill>
                  <a:schemeClr val="tx2"/>
                </a:solidFill>
              </a:rPr>
              <a:t>. 53 п. 1 ст. 333.33 НК РФ).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76023" y="1988816"/>
            <a:ext cx="5580713" cy="28803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Государственная пошлина за регистрацию выпуска (дополнительного выпуска) акций и отчета об итогах выпуска акций </a:t>
            </a:r>
            <a:r>
              <a:rPr lang="ru-RU" b="1" dirty="0" smtClean="0">
                <a:solidFill>
                  <a:schemeClr val="tx2"/>
                </a:solidFill>
              </a:rPr>
              <a:t>не взимается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Оплата счетов за регистрацию выпуска (дополнительного выпуска) </a:t>
            </a:r>
            <a:r>
              <a:rPr lang="ru-RU" b="1" dirty="0" smtClean="0">
                <a:solidFill>
                  <a:schemeClr val="tx2"/>
                </a:solidFill>
              </a:rPr>
              <a:t>в соответствии с договором с регистрирующей организацией</a:t>
            </a:r>
            <a:r>
              <a:rPr lang="ru-RU" dirty="0" smtClean="0">
                <a:solidFill>
                  <a:schemeClr val="tx2"/>
                </a:solidFill>
              </a:rPr>
              <a:t> и за оказание услуг по привлечению инвестиций с использованием инвестиционной платформы – </a:t>
            </a:r>
            <a:r>
              <a:rPr lang="ru-RU" b="1" dirty="0" smtClean="0">
                <a:solidFill>
                  <a:schemeClr val="tx2"/>
                </a:solidFill>
              </a:rPr>
              <a:t>по тарифам оператора инвестиционной платформы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1268724"/>
            <a:ext cx="11521471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Государственные пошлины  - вознаграждения за регистрацию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15517" y="728655"/>
            <a:ext cx="1620207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Банк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086126" y="728655"/>
            <a:ext cx="3870495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Инвестиционная платформа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Отличия от регистрации через Банк России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4" y="2291375"/>
            <a:ext cx="5580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Оплата акций может производиться как денежными средствами, так и </a:t>
            </a:r>
            <a:r>
              <a:rPr lang="ru-RU" dirty="0" err="1" smtClean="0">
                <a:solidFill>
                  <a:schemeClr val="tx2"/>
                </a:solidFill>
              </a:rPr>
              <a:t>неденежными</a:t>
            </a:r>
            <a:r>
              <a:rPr lang="ru-RU" dirty="0" smtClean="0">
                <a:solidFill>
                  <a:schemeClr val="tx2"/>
                </a:solidFill>
              </a:rPr>
              <a:t> средствами.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76023" y="2291375"/>
            <a:ext cx="5580713" cy="646331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Оплата акций </a:t>
            </a:r>
            <a:r>
              <a:rPr lang="ru-RU" b="1" dirty="0" smtClean="0">
                <a:solidFill>
                  <a:schemeClr val="tx2"/>
                </a:solidFill>
              </a:rPr>
              <a:t>только</a:t>
            </a:r>
            <a:r>
              <a:rPr lang="ru-RU" dirty="0" smtClean="0">
                <a:solidFill>
                  <a:schemeClr val="tx2"/>
                </a:solidFill>
              </a:rPr>
              <a:t> денежными средствами.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1268724"/>
            <a:ext cx="11521471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Оплата акций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15517" y="728655"/>
            <a:ext cx="1620207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Банк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086126" y="728655"/>
            <a:ext cx="3870495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Инвестиционная платформа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264" y="3560247"/>
            <a:ext cx="11521471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Присвоение номера выпуска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264" y="4582899"/>
            <a:ext cx="5580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Номер выпуска (дополнительного выпуска) акций присваивает Банк России.</a:t>
            </a: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6276023" y="4582899"/>
            <a:ext cx="5580713" cy="1186400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Не требуется обращение в Банк России.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Номер выпуска (дополнительного выпуска) акций присваивает регистратор.</a:t>
            </a: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Отличия от регистрации через Банк России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4" y="2168839"/>
            <a:ext cx="55807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В течение </a:t>
            </a:r>
            <a:r>
              <a:rPr lang="ru-RU" b="1" dirty="0" smtClean="0">
                <a:solidFill>
                  <a:schemeClr val="tx2"/>
                </a:solidFill>
              </a:rPr>
              <a:t>15 рабочих дней </a:t>
            </a:r>
            <a:r>
              <a:rPr lang="ru-RU" dirty="0" smtClean="0">
                <a:solidFill>
                  <a:schemeClr val="tx2"/>
                </a:solidFill>
              </a:rPr>
              <a:t>с момента получения документов для государственной регистрации.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Банк России может принять решение о приостановлении государственной регистрации выпуска (дополнительного выпуска) ценных бумаг на срок </a:t>
            </a:r>
            <a:r>
              <a:rPr lang="ru-RU" b="1" dirty="0" smtClean="0">
                <a:solidFill>
                  <a:schemeClr val="tx2"/>
                </a:solidFill>
              </a:rPr>
              <a:t>не более 20 рабочих дней</a:t>
            </a:r>
            <a:r>
              <a:rPr lang="ru-RU" dirty="0" smtClean="0">
                <a:solidFill>
                  <a:schemeClr val="tx2"/>
                </a:solidFill>
              </a:rPr>
              <a:t> для устранения несоответствия представленных документов требованиям законодательства Российской Федерации о ценных бумагах или проведения проверки достоверности сведений, содержащихся в указанных документах.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76023" y="2168839"/>
            <a:ext cx="5580713" cy="275783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В течение срока, определенного договором</a:t>
            </a:r>
            <a:r>
              <a:rPr lang="ru-RU" dirty="0" smtClean="0">
                <a:solidFill>
                  <a:schemeClr val="tx2"/>
                </a:solidFill>
              </a:rPr>
              <a:t> на регистрацию выпуска (дополнительного выпуска) ценных бумаг, но не более чем в течение 15 (Пятнадцати) рабочих дней с даты получения документов, представленных для регистрации выпуска (дополнительного выпуска) ценных бумаг.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1268724"/>
            <a:ext cx="11521471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Регистрация выпуска (дополнительного выпуска)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15517" y="728655"/>
            <a:ext cx="1620207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Банк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086126" y="728655"/>
            <a:ext cx="3870495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Инвестиционная платформа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Отличия от регистрации через Банк России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4" y="2168839"/>
            <a:ext cx="5580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Отсутствуют.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76023" y="2168839"/>
            <a:ext cx="5580713" cy="432055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Эмитенты могут привлекать через инвестиционные платформы </a:t>
            </a:r>
            <a:r>
              <a:rPr lang="ru-RU" b="1" dirty="0" smtClean="0">
                <a:solidFill>
                  <a:schemeClr val="tx2"/>
                </a:solidFill>
              </a:rPr>
              <a:t>не более 1 млрд. рублей в календарный год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Нельзя размещать ценные бумаги кредитных и </a:t>
            </a:r>
            <a:r>
              <a:rPr lang="ru-RU" dirty="0" err="1" smtClean="0">
                <a:solidFill>
                  <a:schemeClr val="tx2"/>
                </a:solidFill>
              </a:rPr>
              <a:t>некредитных</a:t>
            </a:r>
            <a:r>
              <a:rPr lang="ru-RU" dirty="0" smtClean="0">
                <a:solidFill>
                  <a:schemeClr val="tx2"/>
                </a:solidFill>
              </a:rPr>
              <a:t> финансовых организаций, структурные облигации и ценные бумаги, предназначенные для квалифицированных инвесторов.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Для инвестирования физическими лицами (не являющимися индивидуальными предпринимателями) на сумму более 600 тыс. рублей в календарный год </a:t>
            </a:r>
            <a:r>
              <a:rPr lang="ru-RU" b="1" dirty="0" smtClean="0">
                <a:solidFill>
                  <a:schemeClr val="tx2"/>
                </a:solidFill>
              </a:rPr>
              <a:t>необходимо получить статус квалифицированного инвестора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1268724"/>
            <a:ext cx="11521471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Ограничения для эмитента и инвесторов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15517" y="728655"/>
            <a:ext cx="1620207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Банк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086126" y="728655"/>
            <a:ext cx="3870495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Инвестиционная платформа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Отличия от регистрации через Банк России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64" y="1854276"/>
            <a:ext cx="5580713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Срок представления отчета в Банк России для государственной регистрации – не позднее 30 дней после завершения размещения эмиссионных ценных бумаг.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Срок регистрации отчета – в течение </a:t>
            </a:r>
            <a:r>
              <a:rPr lang="ru-RU" b="1" dirty="0" smtClean="0">
                <a:solidFill>
                  <a:schemeClr val="tx2"/>
                </a:solidFill>
              </a:rPr>
              <a:t>10 рабочих дней</a:t>
            </a:r>
            <a:r>
              <a:rPr lang="ru-RU" dirty="0" smtClean="0">
                <a:solidFill>
                  <a:schemeClr val="tx2"/>
                </a:solidFill>
              </a:rPr>
              <a:t> с даты получения документов, представленных для регистрации.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Банк России может принять решение о приостановлении государственной регистрации отчета об итогах выпуска (дополнительного выпуска) ценных бумаг на срок </a:t>
            </a:r>
            <a:r>
              <a:rPr lang="ru-RU" b="1" dirty="0" smtClean="0">
                <a:solidFill>
                  <a:schemeClr val="tx2"/>
                </a:solidFill>
              </a:rPr>
              <a:t>не более 20 рабочих дней</a:t>
            </a:r>
            <a:r>
              <a:rPr lang="ru-RU" dirty="0" smtClean="0">
                <a:solidFill>
                  <a:schemeClr val="tx2"/>
                </a:solidFill>
              </a:rPr>
              <a:t> для устранения несоответствия представленных документов требованиям законодательства Российской Федерации о ценных бумагах или проведения проверки достоверности сведений, содержащихся в указанных документах.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276023" y="1854276"/>
            <a:ext cx="5580713" cy="4455092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Не требуется.</a:t>
            </a: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Уведомление об итогах выпуска ценных бумаг в Банк России представляет регистратор АО.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1268724"/>
            <a:ext cx="11521471" cy="40011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Регистрация отчета об итогах выпуска ценных бумаг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15517" y="728655"/>
            <a:ext cx="1620207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Банк России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086126" y="728655"/>
            <a:ext cx="3870495" cy="41966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Инвестиционная платформа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8538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663952" y="4705945"/>
            <a:ext cx="2736304" cy="1027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4232" y="1556792"/>
            <a:ext cx="2736304" cy="1027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43672" y="1556792"/>
            <a:ext cx="2736304" cy="1027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267818" y="3928410"/>
            <a:ext cx="508702" cy="50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65" r="29905"/>
          <a:stretch>
            <a:fillRect/>
          </a:stretch>
        </p:blipFill>
        <p:spPr>
          <a:xfrm>
            <a:off x="0" y="27385"/>
            <a:ext cx="5159896" cy="685799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6811434" y="760058"/>
            <a:ext cx="508702" cy="50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359696" y="3928410"/>
            <a:ext cx="508702" cy="50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759379" y="544614"/>
            <a:ext cx="3052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Преимущества</a:t>
            </a:r>
            <a:endParaRPr lang="ru-RU" sz="22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999571" y="1088701"/>
            <a:ext cx="10529489" cy="3062238"/>
            <a:chOff x="391047" y="760058"/>
            <a:chExt cx="10529489" cy="3062238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391047" y="760058"/>
              <a:ext cx="608524" cy="2948823"/>
              <a:chOff x="391047" y="760058"/>
              <a:chExt cx="608524" cy="2948823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391047" y="760058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91047" y="1540158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91047" y="2320258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91047" y="3100357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95309" y="908678"/>
              <a:ext cx="10225227" cy="291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Быстрая регистрация выпуска (дополнительного выпуска) акций.</a:t>
              </a: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endParaRPr lang="ru-RU" dirty="0" smtClean="0">
                <a:solidFill>
                  <a:schemeClr val="tx2"/>
                </a:solidFill>
              </a:endParaRPr>
            </a:p>
            <a:p>
              <a:pPr fontAlgn="base"/>
              <a:r>
                <a:rPr lang="ru-RU" dirty="0" smtClean="0">
                  <a:solidFill>
                    <a:schemeClr val="tx2"/>
                  </a:solidFill>
                </a:rPr>
                <a:t>Регистратор подготовит все необходимые документы и решения для регистрации выпуска (дополнительного выпуска) акций.</a:t>
              </a:r>
            </a:p>
            <a:p>
              <a:pPr fontAlgn="base"/>
              <a:endParaRPr lang="ru-RU" dirty="0" smtClean="0">
                <a:solidFill>
                  <a:schemeClr val="tx2"/>
                </a:solidFill>
              </a:endParaRP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Не требуется обращение в Банк России и оплата государственной пошлины за регистрацию выпуска (дополнительного выпуска) акций  и отчета об итогах выпуска.</a:t>
              </a: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endParaRPr lang="ru-RU" dirty="0" smtClean="0">
                <a:solidFill>
                  <a:schemeClr val="tx2"/>
                </a:solidFill>
              </a:endParaRP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Инвестирование и заключение договора осуществляется с применением информационных технологий и технических средств инвестиционной платформы.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0" y="-9897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623392" y="404664"/>
            <a:ext cx="1109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Понятие инвестиционной платформы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64" y="3248977"/>
            <a:ext cx="10081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</a:rPr>
              <a:t>Инвестирование с использованием инвестиционной платформы осуществляется путем приобретения акций непубличных акционерных обществ, размещаемых только путем закрытой подписки – среди заранее  известного круга лиц, указанных в эмиссионном документе.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5401" y="1808793"/>
            <a:ext cx="9721243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Инвестиционная платформа </a:t>
            </a:r>
            <a:r>
              <a:rPr lang="ru-RU" dirty="0" smtClean="0">
                <a:solidFill>
                  <a:schemeClr val="tx2"/>
                </a:solidFill>
              </a:rPr>
              <a:t>- информационная система в информационно-телекоммуникационной сети «Интернет», используемая для заключения с помощью информационных технологий и технических средств этой информационной системы договоров инвестирования, доступ к которой предоставляется оператором инвестиционной платформы.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982439"/>
            <a:ext cx="115214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Федеральный закон от 02.08.2019 N 259-ФЗ «О привлечении инвестиций с использованием инвестиционных платформ и о внесении изменений в отдельные законодательные акты Российской Федерации»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64" y="4329115"/>
            <a:ext cx="10081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dirty="0" smtClean="0">
                <a:solidFill>
                  <a:schemeClr val="tx2"/>
                </a:solidFill>
              </a:rPr>
              <a:t>В качестве круга лиц, среди которых предполагается осуществить размещение ценных бумаг посредством закрытой подписки, в решении о размещении ценных бумаг могут быть указаны:</a:t>
            </a:r>
          </a:p>
          <a:p>
            <a:pPr marL="12700" marR="5080">
              <a:lnSpc>
                <a:spcPct val="100000"/>
              </a:lnSpc>
            </a:pPr>
            <a:endParaRPr lang="ru-RU" dirty="0" smtClean="0">
              <a:solidFill>
                <a:schemeClr val="tx2"/>
              </a:solidFill>
            </a:endParaRPr>
          </a:p>
          <a:p>
            <a:pPr marL="12700" marR="5080"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</a:rPr>
              <a:t>- фамилии, имена, отчества либо наименования лиц;</a:t>
            </a:r>
          </a:p>
          <a:p>
            <a:pPr marL="12700" marR="5080">
              <a:lnSpc>
                <a:spcPct val="100000"/>
              </a:lnSpc>
            </a:pPr>
            <a:endParaRPr lang="ru-RU" dirty="0" smtClean="0">
              <a:solidFill>
                <a:schemeClr val="tx2"/>
              </a:solidFill>
            </a:endParaRPr>
          </a:p>
          <a:p>
            <a:pPr marL="12700" marR="5080"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</a:rPr>
              <a:t>- категории лиц: например,  </a:t>
            </a:r>
            <a:r>
              <a:rPr lang="ru-RU" u="sng" dirty="0" smtClean="0">
                <a:solidFill>
                  <a:schemeClr val="tx2"/>
                </a:solidFill>
              </a:rPr>
              <a:t>инвесторы, являющиеся участниками инвестиционной платформы.</a:t>
            </a:r>
          </a:p>
          <a:p>
            <a:pPr marL="12700" marR="5080">
              <a:lnSpc>
                <a:spcPct val="100000"/>
              </a:lnSpc>
            </a:pPr>
            <a:endParaRPr lang="ru-RU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Что нужно сделать для возможности привлечения инвестиций с помощью инвестиционной платформы?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95655" y="1500180"/>
            <a:ext cx="8461081" cy="2108843"/>
            <a:chOff x="5110347" y="90000"/>
            <a:chExt cx="8461081" cy="2108843"/>
          </a:xfrm>
        </p:grpSpPr>
        <p:grpSp>
          <p:nvGrpSpPr>
            <p:cNvPr id="8" name="Группа 24"/>
            <p:cNvGrpSpPr/>
            <p:nvPr/>
          </p:nvGrpSpPr>
          <p:grpSpPr>
            <a:xfrm>
              <a:off x="5110347" y="90000"/>
              <a:ext cx="2323216" cy="2108843"/>
              <a:chOff x="5110347" y="90000"/>
              <a:chExt cx="2323216" cy="2108843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5110347" y="90000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23"/>
              <p:cNvGrpSpPr/>
              <p:nvPr/>
            </p:nvGrpSpPr>
            <p:grpSpPr>
              <a:xfrm>
                <a:off x="5924924" y="840223"/>
                <a:ext cx="1508639" cy="1358620"/>
                <a:chOff x="5924924" y="480177"/>
                <a:chExt cx="1508639" cy="1358620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6825039" y="1230273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14"/>
                <p:cNvSpPr/>
                <p:nvPr/>
              </p:nvSpPr>
              <p:spPr>
                <a:xfrm>
                  <a:off x="5924924" y="480177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" name="Группа 25"/>
            <p:cNvGrpSpPr/>
            <p:nvPr/>
          </p:nvGrpSpPr>
          <p:grpSpPr>
            <a:xfrm>
              <a:off x="5414609" y="144000"/>
              <a:ext cx="8156819" cy="1874766"/>
              <a:chOff x="5414609" y="144000"/>
              <a:chExt cx="8156819" cy="1874766"/>
            </a:xfrm>
          </p:grpSpPr>
          <p:grpSp>
            <p:nvGrpSpPr>
              <p:cNvPr id="11" name="Группа 19"/>
              <p:cNvGrpSpPr/>
              <p:nvPr/>
            </p:nvGrpSpPr>
            <p:grpSpPr>
              <a:xfrm>
                <a:off x="6229186" y="908678"/>
                <a:ext cx="7342242" cy="1110088"/>
                <a:chOff x="5830439" y="548678"/>
                <a:chExt cx="7342242" cy="1110088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5830439" y="548678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Выпустить акции для продажи инвесторам.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30554" y="1298766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Подготовить инвестиционное предложение.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414609" y="144000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Создать акционерное общество.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35264" y="2344621"/>
            <a:ext cx="2880368" cy="36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431800">
              <a:lnSpc>
                <a:spcPct val="100000"/>
              </a:lnSpc>
              <a:spcBef>
                <a:spcPts val="100"/>
              </a:spcBef>
              <a:buClr>
                <a:srgbClr val="1F487C"/>
              </a:buClr>
            </a:pPr>
            <a:r>
              <a:rPr lang="ru-RU" sz="2200" b="1" dirty="0" smtClean="0">
                <a:solidFill>
                  <a:schemeClr val="tx2"/>
                </a:solidFill>
              </a:rPr>
              <a:t>Эмитенту: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395655" y="4200525"/>
            <a:ext cx="8461081" cy="2108843"/>
            <a:chOff x="5110347" y="90000"/>
            <a:chExt cx="8461081" cy="2108843"/>
          </a:xfrm>
        </p:grpSpPr>
        <p:grpSp>
          <p:nvGrpSpPr>
            <p:cNvPr id="33" name="Группа 24"/>
            <p:cNvGrpSpPr/>
            <p:nvPr/>
          </p:nvGrpSpPr>
          <p:grpSpPr>
            <a:xfrm>
              <a:off x="5110347" y="90000"/>
              <a:ext cx="2323216" cy="2108843"/>
              <a:chOff x="5110347" y="90000"/>
              <a:chExt cx="2323216" cy="2108843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5110347" y="90000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0" name="Группа 23"/>
              <p:cNvGrpSpPr/>
              <p:nvPr/>
            </p:nvGrpSpPr>
            <p:grpSpPr>
              <a:xfrm>
                <a:off x="5924924" y="840223"/>
                <a:ext cx="1508639" cy="1358620"/>
                <a:chOff x="5924924" y="480177"/>
                <a:chExt cx="1508639" cy="1358620"/>
              </a:xfrm>
            </p:grpSpPr>
            <p:sp>
              <p:nvSpPr>
                <p:cNvPr id="41" name="Овал 40"/>
                <p:cNvSpPr/>
                <p:nvPr/>
              </p:nvSpPr>
              <p:spPr>
                <a:xfrm>
                  <a:off x="6825039" y="1230273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14"/>
                <p:cNvSpPr/>
                <p:nvPr/>
              </p:nvSpPr>
              <p:spPr>
                <a:xfrm>
                  <a:off x="5924924" y="480177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4" name="Группа 25"/>
            <p:cNvGrpSpPr/>
            <p:nvPr/>
          </p:nvGrpSpPr>
          <p:grpSpPr>
            <a:xfrm>
              <a:off x="5414609" y="144000"/>
              <a:ext cx="8156819" cy="1874766"/>
              <a:chOff x="5414609" y="144000"/>
              <a:chExt cx="8156819" cy="1874766"/>
            </a:xfrm>
          </p:grpSpPr>
          <p:grpSp>
            <p:nvGrpSpPr>
              <p:cNvPr id="35" name="Группа 19"/>
              <p:cNvGrpSpPr/>
              <p:nvPr/>
            </p:nvGrpSpPr>
            <p:grpSpPr>
              <a:xfrm>
                <a:off x="6229186" y="908678"/>
                <a:ext cx="7342242" cy="1110088"/>
                <a:chOff x="5830439" y="548678"/>
                <a:chExt cx="7342242" cy="1110088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830439" y="548678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Выбрать компанию и ознакомиться с ее документами.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730554" y="1298766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Инвестировать средства – совершить покупку акций.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414609" y="144000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Зарегистрироваться на инвестиционной платформе.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335264" y="5044966"/>
            <a:ext cx="2880368" cy="36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431800">
              <a:lnSpc>
                <a:spcPct val="100000"/>
              </a:lnSpc>
              <a:spcBef>
                <a:spcPts val="100"/>
              </a:spcBef>
              <a:buClr>
                <a:srgbClr val="1F487C"/>
              </a:buClr>
            </a:pPr>
            <a:r>
              <a:rPr lang="ru-RU" sz="2200" b="1" dirty="0" smtClean="0">
                <a:solidFill>
                  <a:schemeClr val="tx2"/>
                </a:solidFill>
              </a:rPr>
              <a:t>Инвестору:</a:t>
            </a: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5" y="2620126"/>
            <a:ext cx="7531249" cy="4237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264" y="1088700"/>
            <a:ext cx="5040644" cy="3416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Статья 20.1. Особенности регистрации выпусков (дополнительных выпусков) эмиссионных ценных бумаг регистрирующими организациями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1. Регистрация выпусков акций, подлежащих размещению при учреждении акционерных обществ, а также регистрация выпусков (дополнительных выпусков) акций непубличных акционерных обществ, размещаемых путем закрытой подписки с использованием инвестиционной платформы, может осуществляться регистратором.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1055355" y="5223127"/>
            <a:ext cx="3600460" cy="707886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Изменения вступили в силу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 1 января 2020 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264" y="368609"/>
            <a:ext cx="11521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Федеральный закон от 22.04.1996 N 39-ФЗ «О рынке ценных бумаг»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791738" y="1100907"/>
            <a:ext cx="6064998" cy="3228208"/>
            <a:chOff x="5791738" y="1100907"/>
            <a:chExt cx="6064998" cy="322820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791738" y="2053292"/>
              <a:ext cx="608524" cy="1560908"/>
              <a:chOff x="5791738" y="2053292"/>
              <a:chExt cx="608524" cy="1560908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5791738" y="2053292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791738" y="3005676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096000" y="1100907"/>
              <a:ext cx="57607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tx2"/>
                  </a:solidFill>
                </a:rPr>
                <a:t>Регистратор (регистрирующая организация)</a:t>
              </a:r>
            </a:p>
            <a:p>
              <a:r>
                <a:rPr lang="ru-RU" sz="2000" dirty="0" smtClean="0">
                  <a:solidFill>
                    <a:schemeClr val="tx2"/>
                  </a:solidFill>
                </a:rPr>
                <a:t>может зарегистрировать следующие выпуски: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2053292"/>
              <a:ext cx="576073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tx2"/>
                  </a:solidFill>
                </a:rPr>
                <a:t>Выпуски акций при учреждении акционерного общества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3005676"/>
              <a:ext cx="576073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tx2"/>
                  </a:solidFill>
                </a:rPr>
                <a:t>Выпуски (дополнительных выпусков) акций непубличных акционерных обществ, размещаемых путем закрытой подписки с использованием инвестиционной платформы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347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папапапапа-1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7578"/>
            <a:ext cx="9336414" cy="5250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DEEEF1-0868-8549-B2EE-09331528A14A}"/>
              </a:ext>
            </a:extLst>
          </p:cNvPr>
          <p:cNvSpPr txBox="1"/>
          <p:nvPr/>
        </p:nvSpPr>
        <p:spPr>
          <a:xfrm>
            <a:off x="6576053" y="452669"/>
            <a:ext cx="4104456" cy="1200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F2649"/>
                </a:solidFill>
                <a:latin typeface="PT Sans Caption"/>
                <a:cs typeface="PT Sans Caption"/>
              </a:rPr>
              <a:t>Остались вопросы?</a:t>
            </a:r>
            <a:endParaRPr lang="ru-RU" sz="4000" b="1" dirty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6053" y="2708908"/>
            <a:ext cx="4608512" cy="20220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newreg@newreg.ru</a:t>
            </a:r>
            <a:endParaRPr lang="ru-RU" sz="2700" b="1" spc="-60" dirty="0" smtClean="0">
              <a:solidFill>
                <a:srgbClr val="255075"/>
              </a:solidFill>
              <a:latin typeface="PT Sans Caption"/>
              <a:cs typeface="PT Sans Caption"/>
            </a:endParaRPr>
          </a:p>
          <a:p>
            <a:pPr>
              <a:lnSpc>
                <a:spcPct val="110000"/>
              </a:lnSpc>
            </a:pPr>
            <a:r>
              <a:rPr lang="en-US" sz="2700" b="1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ustav@newreg.ru</a:t>
            </a:r>
            <a:endParaRPr lang="ru-RU" sz="2700" b="1" spc="-60" dirty="0" smtClean="0">
              <a:solidFill>
                <a:srgbClr val="255075"/>
              </a:solidFill>
              <a:latin typeface="PT Sans Caption"/>
              <a:cs typeface="PT Sans Caption"/>
            </a:endParaRPr>
          </a:p>
          <a:p>
            <a:pPr>
              <a:lnSpc>
                <a:spcPct val="110000"/>
              </a:lnSpc>
            </a:pPr>
            <a:endParaRPr lang="en-US" sz="1500" spc="-60" dirty="0" smtClean="0">
              <a:solidFill>
                <a:srgbClr val="255075"/>
              </a:solidFill>
              <a:latin typeface="PT Sans Caption"/>
              <a:cs typeface="PT Sans Caption"/>
            </a:endParaRPr>
          </a:p>
          <a:p>
            <a:pPr>
              <a:lnSpc>
                <a:spcPct val="110000"/>
              </a:lnSpc>
            </a:pPr>
            <a:r>
              <a:rPr lang="en-US" sz="1500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107996</a:t>
            </a:r>
            <a:r>
              <a:rPr lang="en-US" sz="1500" spc="-60" dirty="0">
                <a:solidFill>
                  <a:srgbClr val="255075"/>
                </a:solidFill>
                <a:latin typeface="PT Sans Caption"/>
                <a:cs typeface="PT Sans Caption"/>
              </a:rPr>
              <a:t>, г. </a:t>
            </a:r>
            <a:r>
              <a:rPr lang="en-US" sz="1500" spc="-60" dirty="0" err="1">
                <a:solidFill>
                  <a:srgbClr val="255075"/>
                </a:solidFill>
                <a:latin typeface="PT Sans Caption"/>
                <a:cs typeface="PT Sans Caption"/>
              </a:rPr>
              <a:t>Москва</a:t>
            </a:r>
            <a:r>
              <a:rPr lang="en-US" sz="1500" spc="-60" dirty="0">
                <a:solidFill>
                  <a:srgbClr val="255075"/>
                </a:solidFill>
                <a:latin typeface="PT Sans Caption"/>
                <a:cs typeface="PT Sans Caption"/>
              </a:rPr>
              <a:t>, </a:t>
            </a:r>
            <a:r>
              <a:rPr lang="en-US" sz="1500" spc="-60" dirty="0" err="1">
                <a:solidFill>
                  <a:srgbClr val="255075"/>
                </a:solidFill>
                <a:latin typeface="PT Sans Caption"/>
                <a:cs typeface="PT Sans Caption"/>
              </a:rPr>
              <a:t>ул</a:t>
            </a:r>
            <a:r>
              <a:rPr lang="en-US" sz="1500" spc="-60" dirty="0">
                <a:solidFill>
                  <a:srgbClr val="255075"/>
                </a:solidFill>
                <a:latin typeface="PT Sans Caption"/>
                <a:cs typeface="PT Sans Caption"/>
              </a:rPr>
              <a:t>. </a:t>
            </a:r>
            <a:r>
              <a:rPr lang="en-US" sz="1500" spc="-60" dirty="0" err="1">
                <a:solidFill>
                  <a:srgbClr val="255075"/>
                </a:solidFill>
                <a:latin typeface="PT Sans Caption"/>
                <a:cs typeface="PT Sans Caption"/>
              </a:rPr>
              <a:t>Буженинова</a:t>
            </a:r>
            <a:r>
              <a:rPr lang="en-US" sz="1500" spc="-60" dirty="0">
                <a:solidFill>
                  <a:srgbClr val="255075"/>
                </a:solidFill>
                <a:latin typeface="PT Sans Caption"/>
                <a:cs typeface="PT Sans Caption"/>
              </a:rPr>
              <a:t>, д. </a:t>
            </a:r>
            <a:r>
              <a:rPr lang="en-US" sz="1500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30</a:t>
            </a:r>
            <a:r>
              <a:rPr lang="ru-RU" sz="1500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,</a:t>
            </a:r>
            <a:r>
              <a:rPr lang="en-US" sz="1500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 </a:t>
            </a:r>
            <a:r>
              <a:rPr lang="en-US" sz="1500" spc="-60" dirty="0" err="1">
                <a:solidFill>
                  <a:srgbClr val="255075"/>
                </a:solidFill>
                <a:latin typeface="PT Sans Caption"/>
                <a:cs typeface="PT Sans Caption"/>
              </a:rPr>
              <a:t>стр</a:t>
            </a:r>
            <a:r>
              <a:rPr lang="en-US" sz="1500" spc="-60" dirty="0">
                <a:solidFill>
                  <a:srgbClr val="255075"/>
                </a:solidFill>
                <a:latin typeface="PT Sans Caption"/>
                <a:cs typeface="PT Sans Caption"/>
              </a:rPr>
              <a:t>. 1</a:t>
            </a:r>
            <a:endParaRPr lang="ru-RU" sz="1500" spc="-60" dirty="0">
              <a:solidFill>
                <a:srgbClr val="255075"/>
              </a:solidFill>
              <a:latin typeface="PT Sans Caption"/>
              <a:cs typeface="PT Sans Caption"/>
            </a:endParaRPr>
          </a:p>
          <a:p>
            <a:pPr>
              <a:lnSpc>
                <a:spcPct val="110000"/>
              </a:lnSpc>
            </a:pPr>
            <a:r>
              <a:rPr lang="en-US" sz="1500" spc="-60" dirty="0">
                <a:solidFill>
                  <a:srgbClr val="255075"/>
                </a:solidFill>
                <a:latin typeface="PT Sans Caption"/>
                <a:cs typeface="PT Sans Caption"/>
              </a:rPr>
              <a:t>+7 (495) 980 </a:t>
            </a:r>
            <a:r>
              <a:rPr lang="en-US" sz="1500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1100</a:t>
            </a:r>
            <a:endParaRPr lang="ru-RU" sz="1500" spc="-60" dirty="0" smtClean="0">
              <a:solidFill>
                <a:srgbClr val="255075"/>
              </a:solidFill>
              <a:latin typeface="PT Sans Caption"/>
              <a:cs typeface="PT Sans Caption"/>
            </a:endParaRPr>
          </a:p>
          <a:p>
            <a:pPr>
              <a:lnSpc>
                <a:spcPct val="110000"/>
              </a:lnSpc>
            </a:pPr>
            <a:r>
              <a:rPr lang="en-US" sz="1500" spc="-60" dirty="0" smtClean="0">
                <a:solidFill>
                  <a:srgbClr val="255075"/>
                </a:solidFill>
                <a:latin typeface="PT Sans Caption"/>
                <a:cs typeface="PT Sans Caption"/>
                <a:hlinkClick r:id="rId3"/>
              </a:rPr>
              <a:t>www.newreg.ru</a:t>
            </a:r>
            <a:r>
              <a:rPr lang="en-US" sz="1500" spc="-60" dirty="0" smtClean="0">
                <a:solidFill>
                  <a:srgbClr val="255075"/>
                </a:solidFill>
                <a:latin typeface="PT Sans Caption"/>
                <a:cs typeface="PT Sans Caption"/>
              </a:rPr>
              <a:t> </a:t>
            </a:r>
            <a:endParaRPr lang="ru-RU" sz="1500" spc="-60" dirty="0">
              <a:solidFill>
                <a:srgbClr val="255075"/>
              </a:solidFill>
              <a:latin typeface="PT Sans Caption"/>
              <a:cs typeface="PT Sans Caption"/>
            </a:endParaRPr>
          </a:p>
        </p:txBody>
      </p:sp>
      <p:pic>
        <p:nvPicPr>
          <p:cNvPr id="17" name="Рисунок 4">
            <a:extLst>
              <a:ext uri="{FF2B5EF4-FFF2-40B4-BE49-F238E27FC236}">
                <a16:creationId xmlns:a16="http://schemas.microsoft.com/office/drawing/2014/main" xmlns="" id="{F1D78239-D724-0E40-8484-B9A7464CD7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545" y="620688"/>
            <a:ext cx="3088100" cy="1104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DEEEF1-0868-8549-B2EE-09331528A14A}"/>
              </a:ext>
            </a:extLst>
          </p:cNvPr>
          <p:cNvSpPr txBox="1"/>
          <p:nvPr/>
        </p:nvSpPr>
        <p:spPr>
          <a:xfrm>
            <a:off x="6576053" y="1604797"/>
            <a:ext cx="4104456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F2649"/>
                </a:solidFill>
                <a:latin typeface="PT Sans Caption"/>
                <a:cs typeface="PT Sans Caption"/>
              </a:rPr>
              <a:t>Обращайтесь:</a:t>
            </a:r>
            <a:endParaRPr lang="ru-RU" sz="4000" b="1" dirty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pic>
        <p:nvPicPr>
          <p:cNvPr id="10" name="Picture 10" descr="Vk Logo Png – Бесплатные векторные изображения и PSD для скачивани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925" y="5831023"/>
            <a:ext cx="480268" cy="480268"/>
          </a:xfrm>
          <a:prstGeom prst="rect">
            <a:avLst/>
          </a:prstGeom>
          <a:noFill/>
        </p:spPr>
      </p:pic>
      <p:pic>
        <p:nvPicPr>
          <p:cNvPr id="11" name="Picture 14" descr="Значок телеграмм Изображения – скачать бесплатно на Freepi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5807" y="5813174"/>
            <a:ext cx="498117" cy="49811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24193" y="5829267"/>
            <a:ext cx="1181151" cy="44473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900" spc="-133" dirty="0" err="1" smtClean="0">
                <a:solidFill>
                  <a:srgbClr val="255075"/>
                </a:solidFill>
                <a:latin typeface="PT Sans Caption"/>
                <a:cs typeface="PT Sans Caption"/>
              </a:rPr>
              <a:t>newregru</a:t>
            </a:r>
            <a:r>
              <a:rPr lang="ru-RU" sz="1900" spc="-133" dirty="0" smtClean="0">
                <a:solidFill>
                  <a:srgbClr val="255075"/>
                </a:solidFill>
                <a:latin typeface="PT Sans Caption"/>
                <a:cs typeface="PT Sans Caption"/>
              </a:rPr>
              <a:t> </a:t>
            </a:r>
            <a:endParaRPr lang="en-US" sz="1900" spc="-133" dirty="0" smtClean="0">
              <a:solidFill>
                <a:srgbClr val="255075"/>
              </a:solidFill>
              <a:latin typeface="PT Sans Caption"/>
              <a:cs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6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98" y="3616993"/>
            <a:ext cx="5760670" cy="3241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623392" y="404664"/>
            <a:ext cx="1109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Регистрация выпусков акций при учреждении акционерного общества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64" y="1088701"/>
            <a:ext cx="11521472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74625" indent="127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Шаг 1. Принять решение о создании акционерного общества и заключить договор с регистратором.</a:t>
            </a:r>
          </a:p>
          <a:p>
            <a:pPr marL="12700" marR="174625" indent="1270">
              <a:lnSpc>
                <a:spcPct val="100000"/>
              </a:lnSpc>
              <a:spcBef>
                <a:spcPts val="100"/>
              </a:spcBef>
            </a:pPr>
            <a:endParaRPr lang="ru-RU" sz="2000" dirty="0" smtClean="0"/>
          </a:p>
          <a:p>
            <a:pPr marL="12700" marR="202565" indent="1270">
              <a:lnSpc>
                <a:spcPct val="100000"/>
              </a:lnSpc>
            </a:pPr>
            <a:r>
              <a:rPr lang="ru-RU" sz="2000" dirty="0" smtClean="0"/>
              <a:t>Шаг 2. Получить и согласовать проекты документов для учреждения общества и регистрации выпуска.</a:t>
            </a:r>
          </a:p>
          <a:p>
            <a:pPr marL="12700" marR="202565" indent="1270">
              <a:lnSpc>
                <a:spcPct val="100000"/>
              </a:lnSpc>
            </a:pPr>
            <a:endParaRPr lang="ru-RU" sz="2000" dirty="0" smtClean="0"/>
          </a:p>
          <a:p>
            <a:pPr marL="12700" marR="202565" indent="1270">
              <a:lnSpc>
                <a:spcPct val="100000"/>
              </a:lnSpc>
            </a:pPr>
            <a:r>
              <a:rPr lang="ru-RU" sz="2000" dirty="0" smtClean="0"/>
              <a:t>Шаг 3. Оформить и подписать документы.</a:t>
            </a:r>
          </a:p>
          <a:p>
            <a:pPr marL="12700" marR="202565" indent="1270">
              <a:lnSpc>
                <a:spcPct val="100000"/>
              </a:lnSpc>
            </a:pPr>
            <a:endParaRPr lang="ru-RU" sz="2000" dirty="0" smtClean="0"/>
          </a:p>
          <a:p>
            <a:pPr marL="12700" marR="202565" indent="1270">
              <a:lnSpc>
                <a:spcPct val="100000"/>
              </a:lnSpc>
            </a:pPr>
            <a:r>
              <a:rPr lang="ru-RU" sz="2000" dirty="0" smtClean="0"/>
              <a:t>Шаг 4. Получить документы, связанные с регистрацией выпуска ценных бумаг.</a:t>
            </a:r>
          </a:p>
          <a:p>
            <a:pPr marL="12700" marR="202565" indent="1270">
              <a:lnSpc>
                <a:spcPct val="100000"/>
              </a:lnSpc>
            </a:pPr>
            <a:endParaRPr lang="ru-RU" sz="2000" dirty="0" smtClean="0"/>
          </a:p>
          <a:p>
            <a:pPr marL="12700" marR="202565" indent="1270">
              <a:lnSpc>
                <a:spcPct val="100000"/>
              </a:lnSpc>
            </a:pPr>
            <a:r>
              <a:rPr lang="ru-RU" sz="2000" dirty="0" smtClean="0"/>
              <a:t>Шаг 5. Передать реестр регистратору.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" y="1807811"/>
            <a:ext cx="8976368" cy="5050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07641" y="477791"/>
            <a:ext cx="434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Какие документы необходимы?</a:t>
            </a:r>
            <a:endParaRPr lang="ru-RU" sz="22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110347" y="840223"/>
            <a:ext cx="6746389" cy="5829191"/>
            <a:chOff x="5110347" y="840223"/>
            <a:chExt cx="6746389" cy="582919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110347" y="840223"/>
              <a:ext cx="608524" cy="5109099"/>
              <a:chOff x="5110347" y="480177"/>
              <a:chExt cx="608524" cy="5109099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110347" y="1230273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5110347" y="1980369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110347" y="4980752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110347" y="480177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110347" y="2730465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110347" y="3480561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5110347" y="4230657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5414609" y="908885"/>
              <a:ext cx="6442127" cy="5760529"/>
              <a:chOff x="5015862" y="548678"/>
              <a:chExt cx="6442127" cy="576052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15862" y="5049207"/>
                <a:ext cx="6442127" cy="12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Справка о соблюдении требований Указа Президента Российской Федерации от 01.03.2022 № 81 «О дополнительных временных мерах экономического характера по обеспечению финансовой стабильности Российской Федерации»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15862" y="548678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Решение единственного учредителя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15862" y="1298766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Проект устава учреждаемого акционерного общества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15862" y="2048854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Решение о выпуске акций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15862" y="2798942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Заявление на регистрацию выпуска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5862" y="3549030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Опись передаваемых документов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015862" y="4299118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Согласия на обработку персональных данных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07641" y="1296342"/>
            <a:ext cx="434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cs typeface="PT Sans Caption"/>
              </a:rPr>
              <a:t>Акционерное общество с единственным учредителем: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" y="1807811"/>
            <a:ext cx="8976368" cy="5050189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110347" y="90000"/>
            <a:ext cx="6746389" cy="6579207"/>
            <a:chOff x="5110347" y="90000"/>
            <a:chExt cx="6746389" cy="657920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110347" y="90000"/>
              <a:ext cx="608524" cy="5859322"/>
              <a:chOff x="5110347" y="90000"/>
              <a:chExt cx="608524" cy="5859322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5110347" y="90000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" name="Группа 23"/>
              <p:cNvGrpSpPr/>
              <p:nvPr/>
            </p:nvGrpSpPr>
            <p:grpSpPr>
              <a:xfrm>
                <a:off x="5110347" y="840223"/>
                <a:ext cx="608524" cy="5109099"/>
                <a:chOff x="5110347" y="480177"/>
                <a:chExt cx="608524" cy="5109099"/>
              </a:xfrm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5110347" y="1230273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5110347" y="1980369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Овал 13"/>
                <p:cNvSpPr/>
                <p:nvPr/>
              </p:nvSpPr>
              <p:spPr>
                <a:xfrm>
                  <a:off x="5110347" y="4980752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5110347" y="480177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110347" y="2730465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5110347" y="3480561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5110347" y="4230657"/>
                  <a:ext cx="608524" cy="608524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42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6" name="Группа 25"/>
            <p:cNvGrpSpPr/>
            <p:nvPr/>
          </p:nvGrpSpPr>
          <p:grpSpPr>
            <a:xfrm>
              <a:off x="5414609" y="144000"/>
              <a:ext cx="6442127" cy="6525207"/>
              <a:chOff x="5414609" y="144000"/>
              <a:chExt cx="6442127" cy="6525207"/>
            </a:xfrm>
          </p:grpSpPr>
          <p:grpSp>
            <p:nvGrpSpPr>
              <p:cNvPr id="3" name="Группа 19"/>
              <p:cNvGrpSpPr/>
              <p:nvPr/>
            </p:nvGrpSpPr>
            <p:grpSpPr>
              <a:xfrm>
                <a:off x="5414609" y="908678"/>
                <a:ext cx="6442127" cy="5760529"/>
                <a:chOff x="5015862" y="548678"/>
                <a:chExt cx="6442127" cy="5760529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015862" y="5049207"/>
                  <a:ext cx="6442127" cy="12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r>
                    <a:rPr lang="ru-RU" dirty="0" smtClean="0">
                      <a:solidFill>
                        <a:schemeClr val="tx2"/>
                      </a:solidFill>
                    </a:rPr>
                    <a:t>Справка о соблюдении требований Указа Президента Российской Федерации от 01.03.2022 № 81 «О дополнительных временных мерах экономического характера по обеспечению финансовой стабильности Российской Федерации»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015862" y="548678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Договор о создании акционерного общества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015862" y="1298766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Проект устава учреждаемого акционерного общества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015862" y="2048854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Решение о выпуске акций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015862" y="2798942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Заявление на регистрацию выпуска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015862" y="3549030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Опись передаваемых документов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15862" y="4299118"/>
                  <a:ext cx="6442127" cy="360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 marR="431800">
                    <a:lnSpc>
                      <a:spcPct val="100000"/>
                    </a:lnSpc>
                    <a:spcBef>
                      <a:spcPts val="100"/>
                    </a:spcBef>
                    <a:buClr>
                      <a:srgbClr val="1F487C"/>
                    </a:buClr>
                  </a:pPr>
                  <a:r>
                    <a:rPr lang="ru-RU" dirty="0" smtClean="0">
                      <a:solidFill>
                        <a:schemeClr val="tx2"/>
                      </a:solidFill>
                    </a:rPr>
                    <a:t>Согласия на обработку персональных данных</a:t>
                  </a: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5414609" y="144000"/>
                <a:ext cx="6442127" cy="360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Протокол собрания учредителей акционерного общества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07641" y="1296342"/>
            <a:ext cx="434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cs typeface="PT Sans Caption"/>
              </a:rPr>
              <a:t>Акционерное общество с несколькими учредителями: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07641" y="477791"/>
            <a:ext cx="4348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Какие документы необходимы?</a:t>
            </a:r>
            <a:endParaRPr lang="ru-RU" sz="22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" y="1807811"/>
            <a:ext cx="8976368" cy="5050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770" y="4149092"/>
            <a:ext cx="75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31800">
              <a:spcBef>
                <a:spcPts val="100"/>
              </a:spcBef>
              <a:buClr>
                <a:srgbClr val="1F487C"/>
              </a:buClr>
            </a:pPr>
            <a:r>
              <a:rPr lang="ru-RU" dirty="0" smtClean="0">
                <a:solidFill>
                  <a:schemeClr val="tx2"/>
                </a:solidFill>
              </a:rPr>
              <a:t>Для этого дополнительно предоставляются следующие документы: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4295770" y="2465607"/>
            <a:ext cx="7565231" cy="1323439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АО «Новый регистратор» без доверенности вправе быть заявителем при государственной регистрации акционерного общества как юридического лица в регистрирующем органе, осуществляющим регистрацию юридических лиц.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64" y="0"/>
            <a:ext cx="121877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Согласно положениям п.1.3. ст.9 Федерального закона от 08.08.2001 N 129-ФЗ «О государственной регистрации юридических лиц и индивидуальных предпринимателей» при государственной регистрации юридического лица заявителем, в частности, может быть иное лицо, действующее на основании полномочия, предусмотренного федеральным законом, актом специально уполномоченного на то государственного органа или актом органа местного самоуправления.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</a:rPr>
              <a:t>С 1 января 2020 года положения п.1 и п.10 ст.20.1 Федерального закона от 22.04.1996 N 39-ФЗ «О рынке ценных бумаг» предусматривают </a:t>
            </a:r>
            <a:r>
              <a:rPr lang="ru-RU" sz="1600" b="1" dirty="0" smtClean="0">
                <a:solidFill>
                  <a:schemeClr val="tx2"/>
                </a:solidFill>
              </a:rPr>
              <a:t>право лица, занимающего должность (осуществляющего функции) единоличного исполнительного органа регистратора, осуществившего регистрацию выпуска акций акционерного общества, без доверенности быть заявителем при государственной регистрации акционерного общества как юридического лица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071646" y="4655248"/>
            <a:ext cx="6789355" cy="1940405"/>
            <a:chOff x="5071646" y="4655248"/>
            <a:chExt cx="6789355" cy="1940405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5071646" y="4655248"/>
              <a:ext cx="540000" cy="1829966"/>
              <a:chOff x="5071646" y="4655248"/>
              <a:chExt cx="540000" cy="182996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071646" y="5300231"/>
                <a:ext cx="540000" cy="540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071646" y="4655248"/>
                <a:ext cx="540000" cy="540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5071646" y="5945214"/>
                <a:ext cx="540000" cy="540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375907" y="4655248"/>
              <a:ext cx="6485094" cy="1940405"/>
              <a:chOff x="5375907" y="4655248"/>
              <a:chExt cx="6485094" cy="1940405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5375908" y="4655248"/>
                <a:ext cx="64850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431800"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Поручение клиента на подачу заявления в ФНС России для государственной регистрации акционерного общества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375907" y="5440784"/>
                <a:ext cx="64850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Гарантийное письмо от арендодателя</a:t>
                </a:r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375907" y="5949322"/>
                <a:ext cx="64850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431800">
                  <a:lnSpc>
                    <a:spcPct val="100000"/>
                  </a:lnSpc>
                  <a:spcBef>
                    <a:spcPts val="100"/>
                  </a:spcBef>
                  <a:buClr>
                    <a:srgbClr val="1F487C"/>
                  </a:buClr>
                </a:pPr>
                <a:r>
                  <a:rPr lang="ru-RU" dirty="0" smtClean="0">
                    <a:solidFill>
                      <a:schemeClr val="tx2"/>
                    </a:solidFill>
                  </a:rPr>
                  <a:t>Уведомление о переходе на упрощенную систему налогообложения - при необходимости</a:t>
                </a: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" y="0"/>
            <a:ext cx="12186584" cy="6885384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5663952" y="4705945"/>
            <a:ext cx="2736304" cy="1027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184232" y="1556792"/>
            <a:ext cx="2736304" cy="1027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43672" y="1556792"/>
            <a:ext cx="2736304" cy="10273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0267818" y="3928410"/>
            <a:ext cx="508702" cy="50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65" r="29905"/>
          <a:stretch>
            <a:fillRect/>
          </a:stretch>
        </p:blipFill>
        <p:spPr>
          <a:xfrm>
            <a:off x="0" y="27385"/>
            <a:ext cx="5159896" cy="685799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6811434" y="760058"/>
            <a:ext cx="508702" cy="50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359696" y="3928410"/>
            <a:ext cx="508702" cy="508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759379" y="544614"/>
            <a:ext cx="3052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Преимущества</a:t>
            </a:r>
            <a:endParaRPr lang="ru-RU" sz="22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999571" y="1320832"/>
            <a:ext cx="10529489" cy="2785239"/>
            <a:chOff x="391047" y="760058"/>
            <a:chExt cx="10529489" cy="278523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91047" y="760058"/>
              <a:ext cx="608524" cy="2625829"/>
              <a:chOff x="391047" y="760058"/>
              <a:chExt cx="608524" cy="2625829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391047" y="760058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391047" y="1432493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91047" y="2104928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91047" y="2777363"/>
                <a:ext cx="608524" cy="60852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95309" y="908678"/>
              <a:ext cx="10225227" cy="2636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Быстрая регистрация как выпуска акций, так и самого акционерного общества.</a:t>
              </a: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endParaRPr lang="ru-RU" dirty="0" smtClean="0">
                <a:solidFill>
                  <a:schemeClr val="tx2"/>
                </a:solidFill>
              </a:endParaRPr>
            </a:p>
            <a:p>
              <a:pPr fontAlgn="base"/>
              <a:r>
                <a:rPr lang="ru-RU" dirty="0" smtClean="0">
                  <a:solidFill>
                    <a:schemeClr val="tx2"/>
                  </a:solidFill>
                </a:rPr>
                <a:t>Регистратор подготовит все необходимые учредительные документы и решения, а также эмиссионные документы, в том числе по индивидуальным требованиям заказчика.</a:t>
              </a:r>
            </a:p>
            <a:p>
              <a:pPr fontAlgn="base"/>
              <a:endParaRPr lang="ru-RU" dirty="0" smtClean="0">
                <a:solidFill>
                  <a:schemeClr val="tx2"/>
                </a:solidFill>
              </a:endParaRP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Не требуется обращение в Банк России и оплата государственной пошлины (35 000 руб.).</a:t>
              </a: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endParaRPr lang="ru-RU" dirty="0" smtClean="0">
                <a:solidFill>
                  <a:schemeClr val="tx2"/>
                </a:solidFill>
              </a:endParaRPr>
            </a:p>
            <a:p>
              <a:pPr marR="431800">
                <a:spcBef>
                  <a:spcPts val="100"/>
                </a:spcBef>
                <a:buClr>
                  <a:srgbClr val="1F487C"/>
                </a:buClr>
              </a:pPr>
              <a:r>
                <a:rPr lang="ru-RU" dirty="0" smtClean="0">
                  <a:solidFill>
                    <a:schemeClr val="tx2"/>
                  </a:solidFill>
                </a:rPr>
                <a:t>Не требуется оплата государственной пошлины  за регистрацию юридического лица (4 000 руб.) при поручении регистратор быть заявителем при подаче заявления в налоговую.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Регистрация выпуска (дополнительного выпуска) акций непубличного акционерного общества, размещаемого путем закрытой подписки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с использованием инвестиционной платформы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64" y="1448747"/>
            <a:ext cx="11521472" cy="153272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1. Принятие решения об увеличении уставного капитала в соответствии с требованиями Федерального закона от 26.12.1995 N 208-ФЗ «Об акционерных обществах» и Положения Банка России от 19.12.2019 N 706-П «О стандартах эмиссии ценных бумаг».</a:t>
            </a:r>
          </a:p>
          <a:p>
            <a:pPr lvl="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Решение должно содержать указание на то, что дополнительные акции размещаются с помощью инвестиционной платформы.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264" y="3609023"/>
            <a:ext cx="1152147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Шаг 2.Регистрация изменений в устав </a:t>
            </a:r>
            <a:r>
              <a:rPr lang="ru-RU" dirty="0" smtClean="0">
                <a:solidFill>
                  <a:schemeClr val="tx2"/>
                </a:solidFill>
              </a:rPr>
              <a:t>акционерного общества, </a:t>
            </a:r>
            <a:r>
              <a:rPr lang="ru-RU" dirty="0" smtClean="0">
                <a:solidFill>
                  <a:schemeClr val="tx2"/>
                </a:solidFill>
              </a:rPr>
              <a:t>в части объявленных акций (при необходимости).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264" y="4582899"/>
            <a:ext cx="11521471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3. Утверждение документа, содержащего условия размещения (ДСУР) </a:t>
            </a:r>
            <a:r>
              <a:rPr lang="ru-RU" b="1" dirty="0" smtClean="0">
                <a:solidFill>
                  <a:schemeClr val="tx2"/>
                </a:solidFill>
              </a:rPr>
              <a:t>с указанием круга потенциальных приобретателей ценных бумаг.</a:t>
            </a: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0" y="-1"/>
            <a:ext cx="12192000" cy="6859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DEEEF1-0868-8549-B2EE-09331528A14A}"/>
              </a:ext>
            </a:extLst>
          </p:cNvPr>
          <p:cNvSpPr txBox="1"/>
          <p:nvPr/>
        </p:nvSpPr>
        <p:spPr>
          <a:xfrm>
            <a:off x="335264" y="160728"/>
            <a:ext cx="11521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Регистрация выпуска (дополнительного выпуска) акций непубличного акционерного общества, размещаемого путем закрытой подписки</a:t>
            </a: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cs typeface="PT Sans Caption"/>
              </a:rPr>
              <a:t>с использованием инвестиционной платформы</a:t>
            </a:r>
            <a:endParaRPr lang="ru-RU" sz="2000" b="1" dirty="0" smtClean="0">
              <a:solidFill>
                <a:srgbClr val="0F2649"/>
              </a:solidFill>
              <a:latin typeface="PT Sans Caption"/>
              <a:cs typeface="PT Sans Captio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263" y="1448747"/>
            <a:ext cx="11521471" cy="457971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Шаг 4. Подготовка и передача документов в регистрирующую организацию – регистратору </a:t>
            </a:r>
            <a:r>
              <a:rPr lang="ru-RU" dirty="0" smtClean="0">
                <a:solidFill>
                  <a:schemeClr val="tx2"/>
                </a:solidFill>
              </a:rPr>
              <a:t>акционерного общества.</a:t>
            </a: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Регистрация </a:t>
            </a:r>
            <a:r>
              <a:rPr lang="ru-RU" dirty="0" smtClean="0">
                <a:solidFill>
                  <a:schemeClr val="tx2"/>
                </a:solidFill>
              </a:rPr>
              <a:t>выпуска (дополнительного выпуска) акций регистратором. Направление регистратором </a:t>
            </a:r>
            <a:r>
              <a:rPr lang="ru-RU" dirty="0" smtClean="0">
                <a:solidFill>
                  <a:schemeClr val="tx2"/>
                </a:solidFill>
              </a:rPr>
              <a:t>акционерного общества </a:t>
            </a:r>
            <a:r>
              <a:rPr lang="ru-RU" b="1" dirty="0" smtClean="0">
                <a:solidFill>
                  <a:schemeClr val="tx2"/>
                </a:solidFill>
              </a:rPr>
              <a:t>уведомления </a:t>
            </a:r>
            <a:r>
              <a:rPr lang="ru-RU" b="1" dirty="0" smtClean="0">
                <a:solidFill>
                  <a:schemeClr val="tx2"/>
                </a:solidFill>
              </a:rPr>
              <a:t>о регистрации выпуска (дополнительного выпуска) акций</a:t>
            </a:r>
            <a:r>
              <a:rPr lang="ru-RU" dirty="0" smtClean="0">
                <a:solidFill>
                  <a:schemeClr val="tx2"/>
                </a:solidFill>
              </a:rPr>
              <a:t> в Банк России.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287" y="2408484"/>
            <a:ext cx="11161426" cy="264072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Документы для регистрации выпуска (дополнительного выпуска) готовятся в соответствии с:</a:t>
            </a:r>
          </a:p>
          <a:p>
            <a:pPr lvl="0" algn="ctr">
              <a:spcBef>
                <a:spcPct val="20000"/>
              </a:spcBef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Положением Банка России от 19.12.2019 N 706-П «О стандартах эмиссии ценных бумаг» (Приложение 12)</a:t>
            </a:r>
          </a:p>
          <a:p>
            <a:pPr lvl="0" algn="ctr">
              <a:spcBef>
                <a:spcPct val="20000"/>
              </a:spcBef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Указом Президента РФ от 01.03.2022 N 81 «О дополнительных временных мерах экономического характера по обеспечению финансовой стабильности Российской Федерации»</a:t>
            </a:r>
          </a:p>
          <a:p>
            <a:pPr lvl="0" algn="ctr">
              <a:spcBef>
                <a:spcPct val="20000"/>
              </a:spcBef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2"/>
                </a:solidFill>
              </a:rPr>
              <a:t>Правилами регистрации выпусков регистрирующей организации</a:t>
            </a:r>
            <a:endParaRPr lang="ru-RU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8260</TotalTime>
  <Words>1786</Words>
  <Application>Microsoft Office PowerPoint</Application>
  <PresentationFormat>Произвольный</PresentationFormat>
  <Paragraphs>179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УК через инвестплатформу</dc:title>
  <dc:creator>Новый регистратор</dc:creator>
  <cp:lastModifiedBy>mec_aa</cp:lastModifiedBy>
  <cp:revision>268</cp:revision>
  <dcterms:created xsi:type="dcterms:W3CDTF">2021-10-21T09:30:21Z</dcterms:created>
  <dcterms:modified xsi:type="dcterms:W3CDTF">2024-04-03T08:23:30Z</dcterms:modified>
</cp:coreProperties>
</file>